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10058400" cx="7772400"/>
  <p:notesSz cx="6858000" cy="9144000"/>
  <p:embeddedFontLst>
    <p:embeddedFont>
      <p:font typeface="Halant"/>
      <p:regular r:id="rId16"/>
      <p:bold r:id="rId17"/>
    </p:embeddedFont>
    <p:embeddedFont>
      <p:font typeface="Inter"/>
      <p:regular r:id="rId18"/>
      <p:bold r:id="rId19"/>
      <p:italic r:id="rId20"/>
      <p:boldItalic r:id="rId21"/>
    </p:embeddedFont>
    <p:embeddedFont>
      <p:font typeface="Inter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B9D1F76-865E-4D0A-A36A-70F338F0F1A3}">
  <a:tblStyle styleId="{DB9D1F76-865E-4D0A-A36A-70F338F0F1A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InterMedium-regular.fntdata"/><Relationship Id="rId21" Type="http://schemas.openxmlformats.org/officeDocument/2006/relationships/font" Target="fonts/Inter-boldItalic.fntdata"/><Relationship Id="rId24" Type="http://schemas.openxmlformats.org/officeDocument/2006/relationships/font" Target="fonts/InterMedium-italic.fntdata"/><Relationship Id="rId23" Type="http://schemas.openxmlformats.org/officeDocument/2006/relationships/font" Target="fonts/InterMedium-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5" Type="http://schemas.openxmlformats.org/officeDocument/2006/relationships/font" Target="fonts/Inter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039609639_1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039609639_1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6aeee45b0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6aeee45b0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6aeee45b0c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6aeee45b0c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6aeee45b0c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6aeee45b0c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6aeee45b0c_0_109:notes"/>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6aeee45b0c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6aeee45b0c_0_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6aeee45b0c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6aeee45b0c_0_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6aeee45b0c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6aeee45b0c_0_9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6aeee45b0c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6aeee45b0c_0_169:notes"/>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6aeee45b0c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storymaps.com/stories/b518712a770449aa8acfbbbe887433b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storymaps.com/stories/b518712a770449aa8acfbbbe887433b5"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storymaps.com/stories/b518712a770449aa8acfbbbe887433b5"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storymaps.com/stories/b518712a770449aa8acfbbbe887433b5"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storymaps.com/stories/b518712a770449aa8acfbbbe887433b5"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storymaps.com/stories/b518712a770449aa8acfbbbe887433b5"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WebQuest: </a:t>
            </a:r>
            <a:r>
              <a:rPr lang="en" sz="1900">
                <a:latin typeface="Inter Medium"/>
                <a:ea typeface="Inter Medium"/>
                <a:cs typeface="Inter Medium"/>
                <a:sym typeface="Inter Medium"/>
              </a:rPr>
              <a:t>Analyzing the Collapse of the Soviet Union</a:t>
            </a:r>
            <a:endParaRPr sz="1900">
              <a:latin typeface="Inter Medium"/>
              <a:ea typeface="Inter Medium"/>
              <a:cs typeface="Inter Medium"/>
              <a:sym typeface="Inter Medium"/>
            </a:endParaRPr>
          </a:p>
          <a:p>
            <a:pPr indent="0" lvl="0" marL="0" rtl="0" algn="ctr">
              <a:spcBef>
                <a:spcPts val="0"/>
              </a:spcBef>
              <a:spcAft>
                <a:spcPts val="0"/>
              </a:spcAft>
              <a:buNone/>
            </a:pPr>
            <a:r>
              <a:t/>
            </a:r>
            <a:endParaRPr sz="1900">
              <a:latin typeface="Inter Medium"/>
              <a:ea typeface="Inter Medium"/>
              <a:cs typeface="Inter Medium"/>
              <a:sym typeface="Inter Medium"/>
            </a:endParaRPr>
          </a:p>
        </p:txBody>
      </p:sp>
      <p:pic>
        <p:nvPicPr>
          <p:cNvPr id="56" name="Google Shape;56;p13"/>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412500" y="1423725"/>
            <a:ext cx="6947400" cy="217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a:solidFill>
                  <a:schemeClr val="dk1"/>
                </a:solidFill>
                <a:latin typeface="Halant"/>
                <a:ea typeface="Halant"/>
                <a:cs typeface="Halant"/>
                <a:sym typeface="Halant"/>
              </a:rPr>
              <a:t>Introduction</a:t>
            </a:r>
            <a:endParaRPr b="1">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For most of the 20th century, the Soviet Union stood as a global superpower, locked in a Cold War with the United States and influencing nations across Eastern Europe and beyond. But by the end of 1991, this vast empire had collapsed, its republics had declared independence, and its long-time leader had resigned. How could such a powerful nation fall apart so quickly?</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b="1" sz="17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a:solidFill>
                  <a:schemeClr val="dk1"/>
                </a:solidFill>
                <a:latin typeface="Halant"/>
                <a:ea typeface="Halant"/>
                <a:cs typeface="Halant"/>
                <a:sym typeface="Halant"/>
              </a:rPr>
              <a:t>Task</a:t>
            </a:r>
            <a:endParaRPr b="1">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In this webquest, your mission is to act as a historical detective and determine the cause (or causes) of the Soviet Union’s collapse. You will investigate key events, policies, and movements that contributed to the Soviet Union’s "death” using an interactive StoryMap.</a:t>
            </a:r>
            <a:endParaRPr sz="1200">
              <a:solidFill>
                <a:schemeClr val="dk1"/>
              </a:solidFill>
              <a:latin typeface="Halant"/>
              <a:ea typeface="Halant"/>
              <a:cs typeface="Halant"/>
              <a:sym typeface="Halant"/>
            </a:endParaRPr>
          </a:p>
        </p:txBody>
      </p:sp>
      <p:sp>
        <p:nvSpPr>
          <p:cNvPr id="60" name="Google Shape;60;p13"/>
          <p:cNvSpPr txBox="1"/>
          <p:nvPr/>
        </p:nvSpPr>
        <p:spPr>
          <a:xfrm>
            <a:off x="1112000" y="7699950"/>
            <a:ext cx="6531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rgbClr val="1B1B1B"/>
                </a:solidFill>
                <a:latin typeface="Halant"/>
                <a:ea typeface="Halant"/>
                <a:cs typeface="Halant"/>
                <a:sym typeface="Halant"/>
              </a:rPr>
              <a:t>“</a:t>
            </a:r>
            <a:r>
              <a:rPr lang="en" sz="1200">
                <a:solidFill>
                  <a:srgbClr val="242424"/>
                </a:solidFill>
                <a:highlight>
                  <a:srgbClr val="FFFFFF"/>
                </a:highlight>
                <a:latin typeface="Halant"/>
                <a:ea typeface="Halant"/>
                <a:cs typeface="Halant"/>
                <a:sym typeface="Halant"/>
              </a:rPr>
              <a:t>Soviet Union administrative divisions, 1983.” Library of Congress</a:t>
            </a:r>
            <a:endParaRPr sz="1200">
              <a:solidFill>
                <a:srgbClr val="1B1B1B"/>
              </a:solidFill>
              <a:latin typeface="Halant"/>
              <a:ea typeface="Halant"/>
              <a:cs typeface="Halant"/>
              <a:sym typeface="Halant"/>
            </a:endParaRPr>
          </a:p>
        </p:txBody>
      </p:sp>
      <p:pic>
        <p:nvPicPr>
          <p:cNvPr id="61" name="Google Shape;61;p13" title="download (17).png"/>
          <p:cNvPicPr preferRelativeResize="0"/>
          <p:nvPr/>
        </p:nvPicPr>
        <p:blipFill rotWithShape="1">
          <a:blip r:embed="rId5">
            <a:alphaModFix/>
          </a:blip>
          <a:srcRect b="7616" l="12108" r="11257" t="3296"/>
          <a:stretch/>
        </p:blipFill>
        <p:spPr>
          <a:xfrm>
            <a:off x="1112000" y="3708650"/>
            <a:ext cx="5722873" cy="3818550"/>
          </a:xfrm>
          <a:prstGeom prst="rect">
            <a:avLst/>
          </a:prstGeom>
          <a:noFill/>
          <a:ln>
            <a:noFill/>
          </a:ln>
        </p:spPr>
      </p:pic>
      <p:sp>
        <p:nvSpPr>
          <p:cNvPr id="62" name="Google Shape;62;p13"/>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The Collapse of the Soviet Union</a:t>
            </a:r>
            <a:r>
              <a:rPr lang="en" sz="1900">
                <a:latin typeface="Inter Medium"/>
                <a:ea typeface="Inter Medium"/>
                <a:cs typeface="Inter Medium"/>
                <a:sym typeface="Inter Medium"/>
              </a:rPr>
              <a:t>: Political Causes</a:t>
            </a:r>
            <a:endParaRPr sz="1900">
              <a:latin typeface="Inter Medium"/>
              <a:ea typeface="Inter Medium"/>
              <a:cs typeface="Inter Medium"/>
              <a:sym typeface="Inter Medium"/>
            </a:endParaRPr>
          </a:p>
        </p:txBody>
      </p:sp>
      <p:pic>
        <p:nvPicPr>
          <p:cNvPr id="69" name="Google Shape;69;p14"/>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2" name="Google Shape;72;p14"/>
          <p:cNvGraphicFramePr/>
          <p:nvPr/>
        </p:nvGraphicFramePr>
        <p:xfrm>
          <a:off x="340888" y="1691450"/>
          <a:ext cx="3000000" cy="3000000"/>
        </p:xfrm>
        <a:graphic>
          <a:graphicData uri="http://schemas.openxmlformats.org/drawingml/2006/table">
            <a:tbl>
              <a:tblPr>
                <a:noFill/>
                <a:tableStyleId>{DB9D1F76-865E-4D0A-A36A-70F338F0F1A3}</a:tableStyleId>
              </a:tblPr>
              <a:tblGrid>
                <a:gridCol w="1396500"/>
                <a:gridCol w="2810800"/>
                <a:gridCol w="2883500"/>
              </a:tblGrid>
              <a:tr h="312125">
                <a:tc>
                  <a:txBody>
                    <a:bodyPr/>
                    <a:lstStyle/>
                    <a:p>
                      <a:pPr indent="0" lvl="0" marL="0" rtl="0" algn="ctr">
                        <a:spcBef>
                          <a:spcPts val="0"/>
                        </a:spcBef>
                        <a:spcAft>
                          <a:spcPts val="0"/>
                        </a:spcAft>
                        <a:buNone/>
                      </a:pPr>
                      <a:r>
                        <a:rPr b="1" lang="en" sz="1200">
                          <a:latin typeface="Inter"/>
                          <a:ea typeface="Inter"/>
                          <a:cs typeface="Inter"/>
                          <a:sym typeface="Inter"/>
                        </a:rPr>
                        <a:t>Artifact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Event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How did this contribute to the “death” of the Soviet Union?</a:t>
                      </a:r>
                      <a:endParaRPr b="1" sz="1200">
                        <a:latin typeface="Inter"/>
                        <a:ea typeface="Inter"/>
                        <a:cs typeface="Inter"/>
                        <a:sym typeface="Inter"/>
                      </a:endParaRPr>
                    </a:p>
                  </a:txBody>
                  <a:tcPr marT="91425" marB="91425" marR="91425" marL="91425"/>
                </a:tc>
              </a:tr>
              <a:tr h="2126900">
                <a:tc>
                  <a:txBody>
                    <a:bodyPr/>
                    <a:lstStyle/>
                    <a:p>
                      <a:pPr indent="0" lvl="0" marL="0" rtl="0" algn="ctr">
                        <a:spcBef>
                          <a:spcPts val="0"/>
                        </a:spcBef>
                        <a:spcAft>
                          <a:spcPts val="0"/>
                        </a:spcAft>
                        <a:buNone/>
                      </a:pPr>
                      <a:r>
                        <a:rPr lang="en" sz="1200">
                          <a:latin typeface="Inter"/>
                          <a:ea typeface="Inter"/>
                          <a:cs typeface="Inter"/>
                          <a:sym typeface="Inter"/>
                        </a:rPr>
                        <a:t>#1</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Western Newspapers on the Chernobyl accident</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126900">
                <a:tc>
                  <a:txBody>
                    <a:bodyPr/>
                    <a:lstStyle/>
                    <a:p>
                      <a:pPr indent="0" lvl="0" marL="0" rtl="0" algn="ctr">
                        <a:spcBef>
                          <a:spcPts val="0"/>
                        </a:spcBef>
                        <a:spcAft>
                          <a:spcPts val="0"/>
                        </a:spcAft>
                        <a:buNone/>
                      </a:pPr>
                      <a:r>
                        <a:rPr lang="en" sz="1200">
                          <a:latin typeface="Inter"/>
                          <a:ea typeface="Inter"/>
                          <a:cs typeface="Inter"/>
                          <a:sym typeface="Inter"/>
                        </a:rPr>
                        <a:t>#2</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Boris Yeltsin standing against his own party atop a tank</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126900">
                <a:tc>
                  <a:txBody>
                    <a:bodyPr/>
                    <a:lstStyle/>
                    <a:p>
                      <a:pPr indent="0" lvl="0" marL="0" rtl="0" algn="ctr">
                        <a:spcBef>
                          <a:spcPts val="0"/>
                        </a:spcBef>
                        <a:spcAft>
                          <a:spcPts val="0"/>
                        </a:spcAft>
                        <a:buNone/>
                      </a:pPr>
                      <a:r>
                        <a:rPr lang="en" sz="1200">
                          <a:latin typeface="Inter"/>
                          <a:ea typeface="Inter"/>
                          <a:cs typeface="Inter"/>
                          <a:sym typeface="Inter"/>
                        </a:rPr>
                        <a:t>#3</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The Greenville News of Mikhail Gorbachev resignation</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73" name="Google Shape;73;p14"/>
          <p:cNvSpPr txBox="1"/>
          <p:nvPr/>
        </p:nvSpPr>
        <p:spPr>
          <a:xfrm>
            <a:off x="340788" y="1099675"/>
            <a:ext cx="7090800" cy="369300"/>
          </a:xfrm>
          <a:prstGeom prst="rect">
            <a:avLst/>
          </a:prstGeom>
          <a:noFill/>
          <a:ln cap="flat" cmpd="sng" w="19050">
            <a:solidFill>
              <a:srgbClr val="6484F3"/>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Directions: Using this </a:t>
            </a:r>
            <a:r>
              <a:rPr lang="en" sz="1200" u="sng">
                <a:solidFill>
                  <a:schemeClr val="hlink"/>
                </a:solidFill>
                <a:latin typeface="Halant"/>
                <a:ea typeface="Halant"/>
                <a:cs typeface="Halant"/>
                <a:sym typeface="Halant"/>
                <a:hlinkClick r:id="rId5"/>
              </a:rPr>
              <a:t>site</a:t>
            </a:r>
            <a:r>
              <a:rPr lang="en" sz="1200">
                <a:solidFill>
                  <a:schemeClr val="dk1"/>
                </a:solidFill>
                <a:latin typeface="Halant"/>
                <a:ea typeface="Halant"/>
                <a:cs typeface="Halant"/>
                <a:sym typeface="Halant"/>
              </a:rPr>
              <a:t>, complete the table below with your group. </a:t>
            </a:r>
            <a:endParaRPr sz="12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pic>
        <p:nvPicPr>
          <p:cNvPr id="78" name="Google Shape;7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9" name="Google Shape;79;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Collapse of the Soviet Union</a:t>
            </a:r>
            <a:r>
              <a:rPr lang="en" sz="1900">
                <a:latin typeface="Inter Medium"/>
                <a:ea typeface="Inter Medium"/>
                <a:cs typeface="Inter Medium"/>
                <a:sym typeface="Inter Medium"/>
              </a:rPr>
              <a:t>: Economic Causes</a:t>
            </a:r>
            <a:endParaRPr sz="1900">
              <a:latin typeface="Inter Medium"/>
              <a:ea typeface="Inter Medium"/>
              <a:cs typeface="Inter Medium"/>
              <a:sym typeface="Inter Medium"/>
            </a:endParaRPr>
          </a:p>
        </p:txBody>
      </p:sp>
      <p:pic>
        <p:nvPicPr>
          <p:cNvPr id="80" name="Google Shape;80;p15"/>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81" name="Google Shape;81;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2" name="Google Shape;82;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3" name="Google Shape;83;p15"/>
          <p:cNvGraphicFramePr/>
          <p:nvPr/>
        </p:nvGraphicFramePr>
        <p:xfrm>
          <a:off x="340888" y="1691450"/>
          <a:ext cx="3000000" cy="3000000"/>
        </p:xfrm>
        <a:graphic>
          <a:graphicData uri="http://schemas.openxmlformats.org/drawingml/2006/table">
            <a:tbl>
              <a:tblPr>
                <a:noFill/>
                <a:tableStyleId>{DB9D1F76-865E-4D0A-A36A-70F338F0F1A3}</a:tableStyleId>
              </a:tblPr>
              <a:tblGrid>
                <a:gridCol w="1396500"/>
                <a:gridCol w="2883525"/>
                <a:gridCol w="2810775"/>
              </a:tblGrid>
              <a:tr h="100000">
                <a:tc>
                  <a:txBody>
                    <a:bodyPr/>
                    <a:lstStyle/>
                    <a:p>
                      <a:pPr indent="0" lvl="0" marL="0" rtl="0" algn="ctr">
                        <a:spcBef>
                          <a:spcPts val="0"/>
                        </a:spcBef>
                        <a:spcAft>
                          <a:spcPts val="0"/>
                        </a:spcAft>
                        <a:buNone/>
                      </a:pPr>
                      <a:r>
                        <a:rPr b="1" lang="en" sz="1200">
                          <a:latin typeface="Inter"/>
                          <a:ea typeface="Inter"/>
                          <a:cs typeface="Inter"/>
                          <a:sym typeface="Inter"/>
                        </a:rPr>
                        <a:t>Artifact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Event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How did this contribute to the “death” of the Soviet Union?</a:t>
                      </a:r>
                      <a:endParaRPr b="1" sz="1200">
                        <a:latin typeface="Inter"/>
                        <a:ea typeface="Inter"/>
                        <a:cs typeface="Inter"/>
                        <a:sym typeface="Inter"/>
                      </a:endParaRPr>
                    </a:p>
                  </a:txBody>
                  <a:tcPr marT="91425" marB="91425" marR="91425" marL="91425"/>
                </a:tc>
              </a:tr>
              <a:tr h="2616725">
                <a:tc>
                  <a:txBody>
                    <a:bodyPr/>
                    <a:lstStyle/>
                    <a:p>
                      <a:pPr indent="0" lvl="0" marL="0" rtl="0" algn="ctr">
                        <a:spcBef>
                          <a:spcPts val="0"/>
                        </a:spcBef>
                        <a:spcAft>
                          <a:spcPts val="0"/>
                        </a:spcAft>
                        <a:buNone/>
                      </a:pPr>
                      <a:r>
                        <a:rPr lang="en" sz="1200">
                          <a:latin typeface="Inter"/>
                          <a:ea typeface="Inter"/>
                          <a:cs typeface="Inter"/>
                          <a:sym typeface="Inter"/>
                        </a:rPr>
                        <a:t>#4</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Graph on the Number of Nuclear Warhead Inventory of the Nuclear Powers, 1945 to 2014.</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096350">
                <a:tc>
                  <a:txBody>
                    <a:bodyPr/>
                    <a:lstStyle/>
                    <a:p>
                      <a:pPr indent="0" lvl="0" marL="0" rtl="0" algn="ctr">
                        <a:spcBef>
                          <a:spcPts val="0"/>
                        </a:spcBef>
                        <a:spcAft>
                          <a:spcPts val="0"/>
                        </a:spcAft>
                        <a:buNone/>
                      </a:pPr>
                      <a:r>
                        <a:rPr lang="en" sz="1200">
                          <a:latin typeface="Inter"/>
                          <a:ea typeface="Inter"/>
                          <a:cs typeface="Inter"/>
                          <a:sym typeface="Inter"/>
                        </a:rPr>
                        <a:t>#5</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Long queues outside Soviet Shops</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962550">
                <a:tc>
                  <a:txBody>
                    <a:bodyPr/>
                    <a:lstStyle/>
                    <a:p>
                      <a:pPr indent="0" lvl="0" marL="0" rtl="0" algn="ctr">
                        <a:spcBef>
                          <a:spcPts val="0"/>
                        </a:spcBef>
                        <a:spcAft>
                          <a:spcPts val="0"/>
                        </a:spcAft>
                        <a:buNone/>
                      </a:pPr>
                      <a:r>
                        <a:rPr lang="en" sz="1200">
                          <a:latin typeface="Inter"/>
                          <a:ea typeface="Inter"/>
                          <a:cs typeface="Inter"/>
                          <a:sym typeface="Inter"/>
                        </a:rPr>
                        <a:t>#6</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Thousands of workers rallied on Minsk's Lenin Square in April 1991.</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84" name="Google Shape;84;p15"/>
          <p:cNvSpPr txBox="1"/>
          <p:nvPr/>
        </p:nvSpPr>
        <p:spPr>
          <a:xfrm>
            <a:off x="340788" y="1099675"/>
            <a:ext cx="7090800" cy="369300"/>
          </a:xfrm>
          <a:prstGeom prst="rect">
            <a:avLst/>
          </a:prstGeom>
          <a:noFill/>
          <a:ln cap="flat" cmpd="sng" w="19050">
            <a:solidFill>
              <a:srgbClr val="6484F3"/>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Directions: Using this </a:t>
            </a:r>
            <a:r>
              <a:rPr lang="en" sz="1200" u="sng">
                <a:solidFill>
                  <a:schemeClr val="hlink"/>
                </a:solidFill>
                <a:latin typeface="Halant"/>
                <a:ea typeface="Halant"/>
                <a:cs typeface="Halant"/>
                <a:sym typeface="Halant"/>
                <a:hlinkClick r:id="rId5"/>
              </a:rPr>
              <a:t>site</a:t>
            </a:r>
            <a:r>
              <a:rPr lang="en" sz="1200">
                <a:solidFill>
                  <a:schemeClr val="dk1"/>
                </a:solidFill>
                <a:latin typeface="Halant"/>
                <a:ea typeface="Halant"/>
                <a:cs typeface="Halant"/>
                <a:sym typeface="Halant"/>
              </a:rPr>
              <a:t>, complete the table below with your group. </a:t>
            </a:r>
            <a:endParaRPr sz="12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8" name="Shape 88"/>
        <p:cNvGrpSpPr/>
        <p:nvPr/>
      </p:nvGrpSpPr>
      <p:grpSpPr>
        <a:xfrm>
          <a:off x="0" y="0"/>
          <a:ext cx="0" cy="0"/>
          <a:chOff x="0" y="0"/>
          <a:chExt cx="0" cy="0"/>
        </a:xfrm>
      </p:grpSpPr>
      <p:pic>
        <p:nvPicPr>
          <p:cNvPr id="89" name="Google Shape;89;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Collapse of the Soviet Union</a:t>
            </a:r>
            <a:r>
              <a:rPr lang="en" sz="1900">
                <a:latin typeface="Inter Medium"/>
                <a:ea typeface="Inter Medium"/>
                <a:cs typeface="Inter Medium"/>
                <a:sym typeface="Inter Medium"/>
              </a:rPr>
              <a:t>: Social Causes</a:t>
            </a:r>
            <a:endParaRPr sz="1900">
              <a:latin typeface="Inter Medium"/>
              <a:ea typeface="Inter Medium"/>
              <a:cs typeface="Inter Medium"/>
              <a:sym typeface="Inter Medium"/>
            </a:endParaRPr>
          </a:p>
        </p:txBody>
      </p:sp>
      <p:pic>
        <p:nvPicPr>
          <p:cNvPr id="91" name="Google Shape;91;p16"/>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92" name="Google Shape;92;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3" name="Google Shape;93;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4" name="Google Shape;94;p16"/>
          <p:cNvGraphicFramePr/>
          <p:nvPr/>
        </p:nvGraphicFramePr>
        <p:xfrm>
          <a:off x="340888" y="1691450"/>
          <a:ext cx="3000000" cy="3000000"/>
        </p:xfrm>
        <a:graphic>
          <a:graphicData uri="http://schemas.openxmlformats.org/drawingml/2006/table">
            <a:tbl>
              <a:tblPr>
                <a:noFill/>
                <a:tableStyleId>{DB9D1F76-865E-4D0A-A36A-70F338F0F1A3}</a:tableStyleId>
              </a:tblPr>
              <a:tblGrid>
                <a:gridCol w="1396500"/>
                <a:gridCol w="2974475"/>
                <a:gridCol w="2719825"/>
              </a:tblGrid>
              <a:tr h="298450">
                <a:tc>
                  <a:txBody>
                    <a:bodyPr/>
                    <a:lstStyle/>
                    <a:p>
                      <a:pPr indent="0" lvl="0" marL="0" rtl="0" algn="ctr">
                        <a:spcBef>
                          <a:spcPts val="0"/>
                        </a:spcBef>
                        <a:spcAft>
                          <a:spcPts val="0"/>
                        </a:spcAft>
                        <a:buNone/>
                      </a:pPr>
                      <a:r>
                        <a:rPr b="1" lang="en" sz="1200">
                          <a:latin typeface="Inter"/>
                          <a:ea typeface="Inter"/>
                          <a:cs typeface="Inter"/>
                          <a:sym typeface="Inter"/>
                        </a:rPr>
                        <a:t>Artifact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Event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How did this contribute to the “death” of the Soviet Union?</a:t>
                      </a:r>
                      <a:endParaRPr b="1" sz="1200">
                        <a:latin typeface="Inter"/>
                        <a:ea typeface="Inter"/>
                        <a:cs typeface="Inter"/>
                        <a:sym typeface="Inter"/>
                      </a:endParaRPr>
                    </a:p>
                  </a:txBody>
                  <a:tcPr marT="91425" marB="91425" marR="91425" marL="91425"/>
                </a:tc>
              </a:tr>
              <a:tr h="1998550">
                <a:tc>
                  <a:txBody>
                    <a:bodyPr/>
                    <a:lstStyle/>
                    <a:p>
                      <a:pPr indent="0" lvl="0" marL="0" rtl="0" algn="ctr">
                        <a:spcBef>
                          <a:spcPts val="0"/>
                        </a:spcBef>
                        <a:spcAft>
                          <a:spcPts val="0"/>
                        </a:spcAft>
                        <a:buNone/>
                      </a:pPr>
                      <a:r>
                        <a:rPr lang="en" sz="1200">
                          <a:latin typeface="Inter"/>
                          <a:ea typeface="Inter"/>
                          <a:cs typeface="Inter"/>
                          <a:sym typeface="Inter"/>
                        </a:rPr>
                        <a:t>#7</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First McDonald's in Moscow, 1990</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998550">
                <a:tc>
                  <a:txBody>
                    <a:bodyPr/>
                    <a:lstStyle/>
                    <a:p>
                      <a:pPr indent="0" lvl="0" marL="0" rtl="0" algn="ctr">
                        <a:spcBef>
                          <a:spcPts val="0"/>
                        </a:spcBef>
                        <a:spcAft>
                          <a:spcPts val="0"/>
                        </a:spcAft>
                        <a:buNone/>
                      </a:pPr>
                      <a:r>
                        <a:rPr lang="en" sz="1200">
                          <a:latin typeface="Inter"/>
                          <a:ea typeface="Inter"/>
                          <a:cs typeface="Inter"/>
                          <a:sym typeface="Inter"/>
                        </a:rPr>
                        <a:t>#8</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The People's Movement of Ukraine, 1989</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998550">
                <a:tc>
                  <a:txBody>
                    <a:bodyPr/>
                    <a:lstStyle/>
                    <a:p>
                      <a:pPr indent="0" lvl="0" marL="0" rtl="0" algn="ctr">
                        <a:spcBef>
                          <a:spcPts val="0"/>
                        </a:spcBef>
                        <a:spcAft>
                          <a:spcPts val="0"/>
                        </a:spcAft>
                        <a:buNone/>
                      </a:pPr>
                      <a:r>
                        <a:rPr lang="en" sz="1200">
                          <a:latin typeface="Inter"/>
                          <a:ea typeface="Inter"/>
                          <a:cs typeface="Inter"/>
                          <a:sym typeface="Inter"/>
                        </a:rPr>
                        <a:t>#9</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Soviet Troops leaving Poland, 1993.</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95" name="Google Shape;95;p16"/>
          <p:cNvSpPr txBox="1"/>
          <p:nvPr/>
        </p:nvSpPr>
        <p:spPr>
          <a:xfrm>
            <a:off x="340788" y="1099675"/>
            <a:ext cx="7090800" cy="415500"/>
          </a:xfrm>
          <a:prstGeom prst="rect">
            <a:avLst/>
          </a:prstGeom>
          <a:noFill/>
          <a:ln cap="flat" cmpd="sng" w="19050">
            <a:solidFill>
              <a:srgbClr val="6484F3"/>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Directions: Using this </a:t>
            </a:r>
            <a:r>
              <a:rPr lang="en" sz="1500" u="sng">
                <a:solidFill>
                  <a:schemeClr val="hlink"/>
                </a:solidFill>
                <a:latin typeface="Halant"/>
                <a:ea typeface="Halant"/>
                <a:cs typeface="Halant"/>
                <a:sym typeface="Halant"/>
                <a:hlinkClick r:id="rId5"/>
              </a:rPr>
              <a:t>site</a:t>
            </a:r>
            <a:r>
              <a:rPr lang="en" sz="1500">
                <a:solidFill>
                  <a:schemeClr val="dk1"/>
                </a:solidFill>
                <a:latin typeface="Halant"/>
                <a:ea typeface="Halant"/>
                <a:cs typeface="Halant"/>
                <a:sym typeface="Halant"/>
              </a:rPr>
              <a:t>, complete the table below with your group. </a:t>
            </a:r>
            <a:endParaRPr sz="1500">
              <a:solidFill>
                <a:schemeClr val="dk1"/>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7"/>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Inter"/>
                <a:ea typeface="Inter"/>
                <a:cs typeface="Inter"/>
                <a:sym typeface="Inter"/>
              </a:rPr>
              <a:t>Historical Pathologist: Autopsy Report</a:t>
            </a:r>
            <a:endParaRPr sz="1900">
              <a:solidFill>
                <a:schemeClr val="dk1"/>
              </a:solidFill>
              <a:latin typeface="Inter"/>
              <a:ea typeface="Inter"/>
              <a:cs typeface="Inter"/>
              <a:sym typeface="Inter"/>
            </a:endParaRPr>
          </a:p>
        </p:txBody>
      </p:sp>
      <p:pic>
        <p:nvPicPr>
          <p:cNvPr id="101" name="Google Shape;101;p17"/>
          <p:cNvPicPr preferRelativeResize="0"/>
          <p:nvPr/>
        </p:nvPicPr>
        <p:blipFill>
          <a:blip r:embed="rId3">
            <a:alphaModFix/>
          </a:blip>
          <a:stretch>
            <a:fillRect/>
          </a:stretch>
        </p:blipFill>
        <p:spPr>
          <a:xfrm>
            <a:off x="290897" y="163672"/>
            <a:ext cx="630865" cy="261602"/>
          </a:xfrm>
          <a:prstGeom prst="rect">
            <a:avLst/>
          </a:prstGeom>
          <a:noFill/>
          <a:ln>
            <a:noFill/>
          </a:ln>
        </p:spPr>
      </p:pic>
      <p:sp>
        <p:nvSpPr>
          <p:cNvPr id="102" name="Google Shape;102;p17"/>
          <p:cNvSpPr txBox="1"/>
          <p:nvPr/>
        </p:nvSpPr>
        <p:spPr>
          <a:xfrm>
            <a:off x="349175" y="804050"/>
            <a:ext cx="7091400" cy="67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 autopsy is a </a:t>
            </a:r>
            <a:r>
              <a:rPr lang="en" sz="1200">
                <a:solidFill>
                  <a:schemeClr val="dk1"/>
                </a:solidFill>
                <a:highlight>
                  <a:srgbClr val="FFFFFF"/>
                </a:highlight>
                <a:latin typeface="Halant"/>
                <a:ea typeface="Halant"/>
                <a:cs typeface="Halant"/>
                <a:sym typeface="Halant"/>
              </a:rPr>
              <a:t>postmortem examination to discover the cause of death or the extent of disease. </a:t>
            </a:r>
            <a:r>
              <a:rPr lang="en" sz="1200">
                <a:solidFill>
                  <a:schemeClr val="dk1"/>
                </a:solidFill>
                <a:latin typeface="Halant"/>
                <a:ea typeface="Halant"/>
                <a:cs typeface="Halant"/>
                <a:sym typeface="Halant"/>
              </a:rPr>
              <a:t>Using what you have learned, complete the Autopsy Report below.</a:t>
            </a:r>
            <a:endParaRPr sz="1200">
              <a:solidFill>
                <a:schemeClr val="dk1"/>
              </a:solidFill>
              <a:latin typeface="Halant"/>
              <a:ea typeface="Halant"/>
              <a:cs typeface="Halant"/>
              <a:sym typeface="Halant"/>
            </a:endParaRPr>
          </a:p>
        </p:txBody>
      </p:sp>
      <p:graphicFrame>
        <p:nvGraphicFramePr>
          <p:cNvPr id="103" name="Google Shape;103;p17"/>
          <p:cNvGraphicFramePr/>
          <p:nvPr/>
        </p:nvGraphicFramePr>
        <p:xfrm>
          <a:off x="406450" y="1375413"/>
          <a:ext cx="3000000" cy="3000000"/>
        </p:xfrm>
        <a:graphic>
          <a:graphicData uri="http://schemas.openxmlformats.org/drawingml/2006/table">
            <a:tbl>
              <a:tblPr>
                <a:noFill/>
                <a:tableStyleId>{DB9D1F76-865E-4D0A-A36A-70F338F0F1A3}</a:tableStyleId>
              </a:tblPr>
              <a:tblGrid>
                <a:gridCol w="2219325"/>
                <a:gridCol w="4638675"/>
              </a:tblGrid>
              <a:tr h="223550">
                <a:tc>
                  <a:txBody>
                    <a:bodyPr/>
                    <a:lstStyle/>
                    <a:p>
                      <a:pPr indent="0" lvl="0" marL="0" rtl="0" algn="l">
                        <a:spcBef>
                          <a:spcPts val="0"/>
                        </a:spcBef>
                        <a:spcAft>
                          <a:spcPts val="0"/>
                        </a:spcAft>
                        <a:buNone/>
                      </a:pPr>
                      <a:r>
                        <a:rPr b="1" lang="en" sz="1200">
                          <a:latin typeface="Inter"/>
                          <a:ea typeface="Inter"/>
                          <a:cs typeface="Inter"/>
                          <a:sym typeface="Inter"/>
                        </a:rPr>
                        <a:t>Name of the Deceased</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Soviet Union (USSR)</a:t>
                      </a:r>
                      <a:endParaRPr sz="1200">
                        <a:latin typeface="Inter"/>
                        <a:ea typeface="Inter"/>
                        <a:cs typeface="Inter"/>
                        <a:sym typeface="Inter"/>
                      </a:endParaRPr>
                    </a:p>
                  </a:txBody>
                  <a:tcPr marT="91425" marB="91425" marR="91425" marL="91425"/>
                </a:tc>
              </a:tr>
              <a:tr h="223550">
                <a:tc>
                  <a:txBody>
                    <a:bodyPr/>
                    <a:lstStyle/>
                    <a:p>
                      <a:pPr indent="0" lvl="0" marL="0" rtl="0" algn="l">
                        <a:spcBef>
                          <a:spcPts val="0"/>
                        </a:spcBef>
                        <a:spcAft>
                          <a:spcPts val="0"/>
                        </a:spcAft>
                        <a:buNone/>
                      </a:pPr>
                      <a:r>
                        <a:rPr b="1" lang="en" sz="1200">
                          <a:latin typeface="Inter"/>
                          <a:ea typeface="Inter"/>
                          <a:cs typeface="Inter"/>
                          <a:sym typeface="Inter"/>
                        </a:rPr>
                        <a:t>Date of Death</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00000">
                <a:tc>
                  <a:txBody>
                    <a:bodyPr/>
                    <a:lstStyle/>
                    <a:p>
                      <a:pPr indent="0" lvl="0" marL="0" rtl="0" algn="l">
                        <a:spcBef>
                          <a:spcPts val="0"/>
                        </a:spcBef>
                        <a:spcAft>
                          <a:spcPts val="0"/>
                        </a:spcAft>
                        <a:buNone/>
                      </a:pPr>
                      <a:r>
                        <a:rPr b="1" lang="en" sz="1200">
                          <a:latin typeface="Inter"/>
                          <a:ea typeface="Inter"/>
                          <a:cs typeface="Inter"/>
                          <a:sym typeface="Inter"/>
                        </a:rPr>
                        <a:t>Age at Time of Death</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~____ years (Born 1922)</a:t>
                      </a:r>
                      <a:endParaRPr sz="1200">
                        <a:latin typeface="Inter"/>
                        <a:ea typeface="Inter"/>
                        <a:cs typeface="Inter"/>
                        <a:sym typeface="Inter"/>
                      </a:endParaRPr>
                    </a:p>
                  </a:txBody>
                  <a:tcPr marT="91425" marB="91425" marR="91425" marL="91425"/>
                </a:tc>
              </a:tr>
            </a:tbl>
          </a:graphicData>
        </a:graphic>
      </p:graphicFrame>
      <p:pic>
        <p:nvPicPr>
          <p:cNvPr id="104" name="Google Shape;104;p17"/>
          <p:cNvPicPr preferRelativeResize="0"/>
          <p:nvPr/>
        </p:nvPicPr>
        <p:blipFill rotWithShape="1">
          <a:blip r:embed="rId4">
            <a:alphaModFix/>
          </a:blip>
          <a:srcRect b="0" l="0" r="45720" t="45079"/>
          <a:stretch/>
        </p:blipFill>
        <p:spPr>
          <a:xfrm>
            <a:off x="406438" y="2587325"/>
            <a:ext cx="2921850" cy="3284825"/>
          </a:xfrm>
          <a:prstGeom prst="rect">
            <a:avLst/>
          </a:prstGeom>
          <a:noFill/>
          <a:ln>
            <a:noFill/>
          </a:ln>
        </p:spPr>
      </p:pic>
      <p:graphicFrame>
        <p:nvGraphicFramePr>
          <p:cNvPr id="105" name="Google Shape;105;p17"/>
          <p:cNvGraphicFramePr/>
          <p:nvPr/>
        </p:nvGraphicFramePr>
        <p:xfrm>
          <a:off x="3749725" y="2620463"/>
          <a:ext cx="3000000" cy="3000000"/>
        </p:xfrm>
        <a:graphic>
          <a:graphicData uri="http://schemas.openxmlformats.org/drawingml/2006/table">
            <a:tbl>
              <a:tblPr>
                <a:noFill/>
                <a:tableStyleId>{DB9D1F76-865E-4D0A-A36A-70F338F0F1A3}</a:tableStyleId>
              </a:tblPr>
              <a:tblGrid>
                <a:gridCol w="3514725"/>
              </a:tblGrid>
              <a:tr h="1028200">
                <a:tc>
                  <a:txBody>
                    <a:bodyPr/>
                    <a:lstStyle/>
                    <a:p>
                      <a:pPr indent="0" lvl="0" marL="0" rtl="0" algn="ctr">
                        <a:spcBef>
                          <a:spcPts val="0"/>
                        </a:spcBef>
                        <a:spcAft>
                          <a:spcPts val="0"/>
                        </a:spcAft>
                        <a:buNone/>
                      </a:pPr>
                      <a:r>
                        <a:rPr b="1" lang="en" sz="1300">
                          <a:latin typeface="Inter"/>
                          <a:ea typeface="Inter"/>
                          <a:cs typeface="Inter"/>
                          <a:sym typeface="Inter"/>
                        </a:rPr>
                        <a:t>Causes of Death</a:t>
                      </a:r>
                      <a:endParaRPr b="1" sz="1300">
                        <a:latin typeface="Inter"/>
                        <a:ea typeface="Inter"/>
                        <a:cs typeface="Inter"/>
                        <a:sym typeface="Inter"/>
                      </a:endParaRPr>
                    </a:p>
                    <a:p>
                      <a:pPr indent="0" lvl="0" marL="0" rtl="0" algn="ctr">
                        <a:spcBef>
                          <a:spcPts val="0"/>
                        </a:spcBef>
                        <a:spcAft>
                          <a:spcPts val="0"/>
                        </a:spcAft>
                        <a:buNone/>
                      </a:pPr>
                      <a:r>
                        <a:rPr i="1" lang="en" sz="1100">
                          <a:latin typeface="Inter"/>
                          <a:ea typeface="Inter"/>
                          <a:cs typeface="Inter"/>
                          <a:sym typeface="Inter"/>
                        </a:rPr>
                        <a:t>Based on your investigation, what political, economic, and social conditions might have contributed to the Soviet Union’s collapse? </a:t>
                      </a:r>
                      <a:r>
                        <a:rPr b="1" i="1" lang="en" sz="1100">
                          <a:latin typeface="Inter"/>
                          <a:ea typeface="Inter"/>
                          <a:cs typeface="Inter"/>
                          <a:sym typeface="Inter"/>
                        </a:rPr>
                        <a:t>Include a 1-2 sentence explanation.</a:t>
                      </a:r>
                      <a:endParaRPr b="1" i="1" sz="1100">
                        <a:latin typeface="Inter"/>
                        <a:ea typeface="Inter"/>
                        <a:cs typeface="Inter"/>
                        <a:sym typeface="Inter"/>
                      </a:endParaRPr>
                    </a:p>
                  </a:txBody>
                  <a:tcPr marT="91425" marB="91425" marR="91425" marL="91425"/>
                </a:tc>
              </a:tr>
              <a:tr h="1769150">
                <a:tc>
                  <a:txBody>
                    <a:bodyPr/>
                    <a:lstStyle/>
                    <a:p>
                      <a:pPr indent="0" lvl="0" marL="0" rtl="0" algn="l">
                        <a:spcBef>
                          <a:spcPts val="0"/>
                        </a:spcBef>
                        <a:spcAft>
                          <a:spcPts val="0"/>
                        </a:spcAft>
                        <a:buNone/>
                      </a:pPr>
                      <a:r>
                        <a:rPr b="1" lang="en" sz="1200">
                          <a:latin typeface="Inter"/>
                          <a:ea typeface="Inter"/>
                          <a:cs typeface="Inter"/>
                          <a:sym typeface="Inter"/>
                        </a:rPr>
                        <a:t>Political</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r>
              <a:tr h="1769150">
                <a:tc>
                  <a:txBody>
                    <a:bodyPr/>
                    <a:lstStyle/>
                    <a:p>
                      <a:pPr indent="0" lvl="0" marL="0" rtl="0" algn="l">
                        <a:spcBef>
                          <a:spcPts val="0"/>
                        </a:spcBef>
                        <a:spcAft>
                          <a:spcPts val="0"/>
                        </a:spcAft>
                        <a:buNone/>
                      </a:pPr>
                      <a:r>
                        <a:rPr b="1" lang="en" sz="1200">
                          <a:latin typeface="Inter"/>
                          <a:ea typeface="Inter"/>
                          <a:cs typeface="Inter"/>
                          <a:sym typeface="Inter"/>
                        </a:rPr>
                        <a:t>Economic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r>
              <a:tr h="1769150">
                <a:tc>
                  <a:txBody>
                    <a:bodyPr/>
                    <a:lstStyle/>
                    <a:p>
                      <a:pPr indent="0" lvl="0" marL="0" rtl="0" algn="l">
                        <a:spcBef>
                          <a:spcPts val="0"/>
                        </a:spcBef>
                        <a:spcAft>
                          <a:spcPts val="0"/>
                        </a:spcAft>
                        <a:buNone/>
                      </a:pPr>
                      <a:r>
                        <a:rPr b="1" lang="en" sz="1200">
                          <a:latin typeface="Inter"/>
                          <a:ea typeface="Inter"/>
                          <a:cs typeface="Inter"/>
                          <a:sym typeface="Inter"/>
                        </a:rPr>
                        <a:t>Social</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r>
            </a:tbl>
          </a:graphicData>
        </a:graphic>
      </p:graphicFrame>
      <p:graphicFrame>
        <p:nvGraphicFramePr>
          <p:cNvPr id="106" name="Google Shape;106;p17"/>
          <p:cNvGraphicFramePr/>
          <p:nvPr/>
        </p:nvGraphicFramePr>
        <p:xfrm>
          <a:off x="406450" y="5872150"/>
          <a:ext cx="3000000" cy="3000000"/>
        </p:xfrm>
        <a:graphic>
          <a:graphicData uri="http://schemas.openxmlformats.org/drawingml/2006/table">
            <a:tbl>
              <a:tblPr>
                <a:noFill/>
                <a:tableStyleId>{DB9D1F76-865E-4D0A-A36A-70F338F0F1A3}</a:tableStyleId>
              </a:tblPr>
              <a:tblGrid>
                <a:gridCol w="3178375"/>
              </a:tblGrid>
              <a:tr h="795250">
                <a:tc>
                  <a:txBody>
                    <a:bodyPr/>
                    <a:lstStyle/>
                    <a:p>
                      <a:pPr indent="0" lvl="0" marL="0" rtl="0" algn="ctr">
                        <a:spcBef>
                          <a:spcPts val="0"/>
                        </a:spcBef>
                        <a:spcAft>
                          <a:spcPts val="0"/>
                        </a:spcAft>
                        <a:buNone/>
                      </a:pPr>
                      <a:r>
                        <a:rPr b="1" lang="en" sz="1300">
                          <a:latin typeface="Inter"/>
                          <a:ea typeface="Inter"/>
                          <a:cs typeface="Inter"/>
                          <a:sym typeface="Inter"/>
                        </a:rPr>
                        <a:t>Immediate Cause of Death</a:t>
                      </a:r>
                      <a:endParaRPr b="1" sz="1300">
                        <a:latin typeface="Inter"/>
                        <a:ea typeface="Inter"/>
                        <a:cs typeface="Inter"/>
                        <a:sym typeface="Inter"/>
                      </a:endParaRPr>
                    </a:p>
                    <a:p>
                      <a:pPr indent="0" lvl="0" marL="0" rtl="0" algn="ctr">
                        <a:spcBef>
                          <a:spcPts val="0"/>
                        </a:spcBef>
                        <a:spcAft>
                          <a:spcPts val="0"/>
                        </a:spcAft>
                        <a:buNone/>
                      </a:pPr>
                      <a:r>
                        <a:rPr i="1" lang="en" sz="1100">
                          <a:latin typeface="Inter"/>
                          <a:ea typeface="Inter"/>
                          <a:cs typeface="Inter"/>
                          <a:sym typeface="Inter"/>
                        </a:rPr>
                        <a:t>What do you believe was the immediate cause of death? Explain your answer. </a:t>
                      </a:r>
                      <a:endParaRPr i="1" sz="1100">
                        <a:latin typeface="Inter"/>
                        <a:ea typeface="Inter"/>
                        <a:cs typeface="Inter"/>
                        <a:sym typeface="Inter"/>
                      </a:endParaRPr>
                    </a:p>
                  </a:txBody>
                  <a:tcPr marT="91425" marB="91425" marR="91425" marL="91425"/>
                </a:tc>
              </a:tr>
              <a:tr h="2852575">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bl>
          </a:graphicData>
        </a:graphic>
      </p:graphicFrame>
      <p:sp>
        <p:nvSpPr>
          <p:cNvPr id="107" name="Google Shape;107;p17"/>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8" name="Google Shape;108;p17"/>
          <p:cNvPicPr preferRelativeResize="0"/>
          <p:nvPr/>
        </p:nvPicPr>
        <p:blipFill>
          <a:blip r:embed="rId5">
            <a:alphaModFix/>
          </a:blip>
          <a:stretch>
            <a:fillRect/>
          </a:stretch>
        </p:blipFill>
        <p:spPr>
          <a:xfrm>
            <a:off x="402969" y="9712396"/>
            <a:ext cx="257457" cy="257457"/>
          </a:xfrm>
          <a:prstGeom prst="rect">
            <a:avLst/>
          </a:prstGeom>
          <a:noFill/>
          <a:ln>
            <a:noFill/>
          </a:ln>
        </p:spPr>
      </p:pic>
      <p:sp>
        <p:nvSpPr>
          <p:cNvPr id="109" name="Google Shape;109;p17"/>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pic>
        <p:nvPicPr>
          <p:cNvPr id="114" name="Google Shape;114;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5" name="Google Shape;115;p1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The Collapse of the Soviet Union: Political Causes (Exemplar)</a:t>
            </a:r>
            <a:endParaRPr sz="1900">
              <a:latin typeface="Inter Medium"/>
              <a:ea typeface="Inter Medium"/>
              <a:cs typeface="Inter Medium"/>
              <a:sym typeface="Inter Medium"/>
            </a:endParaRPr>
          </a:p>
        </p:txBody>
      </p:sp>
      <p:pic>
        <p:nvPicPr>
          <p:cNvPr id="116" name="Google Shape;116;p18"/>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17" name="Google Shape;117;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8" name="Google Shape;118;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9" name="Google Shape;119;p18"/>
          <p:cNvGraphicFramePr/>
          <p:nvPr/>
        </p:nvGraphicFramePr>
        <p:xfrm>
          <a:off x="340888" y="1691450"/>
          <a:ext cx="3000000" cy="3000000"/>
        </p:xfrm>
        <a:graphic>
          <a:graphicData uri="http://schemas.openxmlformats.org/drawingml/2006/table">
            <a:tbl>
              <a:tblPr>
                <a:noFill/>
                <a:tableStyleId>{DB9D1F76-865E-4D0A-A36A-70F338F0F1A3}</a:tableStyleId>
              </a:tblPr>
              <a:tblGrid>
                <a:gridCol w="1396500"/>
                <a:gridCol w="2810800"/>
                <a:gridCol w="2883500"/>
              </a:tblGrid>
              <a:tr h="312125">
                <a:tc>
                  <a:txBody>
                    <a:bodyPr/>
                    <a:lstStyle/>
                    <a:p>
                      <a:pPr indent="0" lvl="0" marL="0" rtl="0" algn="ctr">
                        <a:spcBef>
                          <a:spcPts val="0"/>
                        </a:spcBef>
                        <a:spcAft>
                          <a:spcPts val="0"/>
                        </a:spcAft>
                        <a:buNone/>
                      </a:pPr>
                      <a:r>
                        <a:rPr b="1" lang="en" sz="1200">
                          <a:latin typeface="Inter"/>
                          <a:ea typeface="Inter"/>
                          <a:cs typeface="Inter"/>
                          <a:sym typeface="Inter"/>
                        </a:rPr>
                        <a:t>Artifact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Event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How did this contribute to the collapse of the Soviet Union?</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2126900">
                <a:tc>
                  <a:txBody>
                    <a:bodyPr/>
                    <a:lstStyle/>
                    <a:p>
                      <a:pPr indent="0" lvl="0" marL="0" rtl="0" algn="ctr">
                        <a:spcBef>
                          <a:spcPts val="0"/>
                        </a:spcBef>
                        <a:spcAft>
                          <a:spcPts val="0"/>
                        </a:spcAft>
                        <a:buNone/>
                      </a:pPr>
                      <a:r>
                        <a:rPr lang="en" sz="1200">
                          <a:latin typeface="Inter"/>
                          <a:ea typeface="Inter"/>
                          <a:cs typeface="Inter"/>
                          <a:sym typeface="Inter"/>
                        </a:rPr>
                        <a:t>#1</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Western Newspapers on the Chernobyl accident</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In April 1986, the Chernobyl nuclear disaster occurred, releasing massive amounts of radioactive material. Western newspapers extensively covered the incident, highlighting the Soviet government's delayed response and lack of transparency.</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international media scrutiny exposed the Soviet regime's secrecy and inefficiency, eroding public trust. This incident underscored systemic issues within the USSR, fueling domestic and international criticism that weakened the government's legitimacy.</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126900">
                <a:tc>
                  <a:txBody>
                    <a:bodyPr/>
                    <a:lstStyle/>
                    <a:p>
                      <a:pPr indent="0" lvl="0" marL="0" rtl="0" algn="ctr">
                        <a:spcBef>
                          <a:spcPts val="0"/>
                        </a:spcBef>
                        <a:spcAft>
                          <a:spcPts val="0"/>
                        </a:spcAft>
                        <a:buNone/>
                      </a:pPr>
                      <a:r>
                        <a:rPr lang="en" sz="1200">
                          <a:latin typeface="Inter"/>
                          <a:ea typeface="Inter"/>
                          <a:cs typeface="Inter"/>
                          <a:sym typeface="Inter"/>
                        </a:rPr>
                        <a:t>#2</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Boris Yeltsin standing against his own party atop a tank</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In August 1991, during a coup attempt by hardline Communist Party members, Boris Yeltsin climbed atop a tank outside the Russian parliament to rally opposition. His defiance became a symbol of resistance against the old guard.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Yeltsin's actions galvanized public support for democratic reforms and undermined the coup, accelerating the disintegration of Communist Party control. This pivotal moment shifted power towards reformist leaders, hastening the USSR's dissolution.</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126900">
                <a:tc>
                  <a:txBody>
                    <a:bodyPr/>
                    <a:lstStyle/>
                    <a:p>
                      <a:pPr indent="0" lvl="0" marL="0" rtl="0" algn="ctr">
                        <a:spcBef>
                          <a:spcPts val="0"/>
                        </a:spcBef>
                        <a:spcAft>
                          <a:spcPts val="0"/>
                        </a:spcAft>
                        <a:buNone/>
                      </a:pPr>
                      <a:r>
                        <a:rPr lang="en" sz="1200">
                          <a:latin typeface="Inter"/>
                          <a:ea typeface="Inter"/>
                          <a:cs typeface="Inter"/>
                          <a:sym typeface="Inter"/>
                        </a:rPr>
                        <a:t>#3</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The Greenville News of Mikhail Gorbachev resignation</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On December 25, 1991, Mikhail Gorbachev announced his resignation as President of the Soviet Union, acknowledging the country's impending dissolution. The Greenville News, among other outlets, reported on this historic moment.</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Gorbachev's resignation marked the formal end of the Soviet Union, signifying the failure of his reform efforts to preserve the state. This event confirmed the collapse of central authority and the emergence of independent republics.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20" name="Google Shape;120;p18"/>
          <p:cNvSpPr txBox="1"/>
          <p:nvPr/>
        </p:nvSpPr>
        <p:spPr>
          <a:xfrm>
            <a:off x="340788" y="1099675"/>
            <a:ext cx="7090800" cy="369300"/>
          </a:xfrm>
          <a:prstGeom prst="rect">
            <a:avLst/>
          </a:prstGeom>
          <a:noFill/>
          <a:ln cap="flat" cmpd="sng" w="19050">
            <a:solidFill>
              <a:srgbClr val="6484F3"/>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Directions: Using this </a:t>
            </a:r>
            <a:r>
              <a:rPr lang="en" sz="1200" u="sng">
                <a:solidFill>
                  <a:schemeClr val="hlink"/>
                </a:solidFill>
                <a:latin typeface="Halant"/>
                <a:ea typeface="Halant"/>
                <a:cs typeface="Halant"/>
                <a:sym typeface="Halant"/>
                <a:hlinkClick r:id="rId5"/>
              </a:rPr>
              <a:t>site</a:t>
            </a:r>
            <a:r>
              <a:rPr lang="en" sz="1200">
                <a:solidFill>
                  <a:schemeClr val="dk1"/>
                </a:solidFill>
                <a:latin typeface="Halant"/>
                <a:ea typeface="Halant"/>
                <a:cs typeface="Halant"/>
                <a:sym typeface="Halant"/>
              </a:rPr>
              <a:t>, complete the table below with your group. </a:t>
            </a:r>
            <a:endParaRPr sz="1200">
              <a:solidFill>
                <a:schemeClr val="dk1"/>
              </a:solidFill>
              <a:latin typeface="Halant"/>
              <a:ea typeface="Halant"/>
              <a:cs typeface="Halant"/>
              <a:sym typeface="Halan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pic>
        <p:nvPicPr>
          <p:cNvPr id="125" name="Google Shape;125;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6" name="Google Shape;126;p19"/>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Collapse of the Soviet Union: Economic Causes (Exemplar)</a:t>
            </a:r>
            <a:endParaRPr sz="1900">
              <a:latin typeface="Inter Medium"/>
              <a:ea typeface="Inter Medium"/>
              <a:cs typeface="Inter Medium"/>
              <a:sym typeface="Inter Medium"/>
            </a:endParaRPr>
          </a:p>
        </p:txBody>
      </p:sp>
      <p:pic>
        <p:nvPicPr>
          <p:cNvPr id="127" name="Google Shape;127;p19"/>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28" name="Google Shape;128;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9" name="Google Shape;129;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0" name="Google Shape;130;p19"/>
          <p:cNvGraphicFramePr/>
          <p:nvPr/>
        </p:nvGraphicFramePr>
        <p:xfrm>
          <a:off x="340888" y="1691450"/>
          <a:ext cx="3000000" cy="3000000"/>
        </p:xfrm>
        <a:graphic>
          <a:graphicData uri="http://schemas.openxmlformats.org/drawingml/2006/table">
            <a:tbl>
              <a:tblPr>
                <a:noFill/>
                <a:tableStyleId>{DB9D1F76-865E-4D0A-A36A-70F338F0F1A3}</a:tableStyleId>
              </a:tblPr>
              <a:tblGrid>
                <a:gridCol w="1396500"/>
                <a:gridCol w="2883525"/>
                <a:gridCol w="2810775"/>
              </a:tblGrid>
              <a:tr h="100000">
                <a:tc>
                  <a:txBody>
                    <a:bodyPr/>
                    <a:lstStyle/>
                    <a:p>
                      <a:pPr indent="0" lvl="0" marL="0" rtl="0" algn="ctr">
                        <a:spcBef>
                          <a:spcPts val="0"/>
                        </a:spcBef>
                        <a:spcAft>
                          <a:spcPts val="0"/>
                        </a:spcAft>
                        <a:buNone/>
                      </a:pPr>
                      <a:r>
                        <a:rPr b="1" lang="en" sz="1200">
                          <a:latin typeface="Inter"/>
                          <a:ea typeface="Inter"/>
                          <a:cs typeface="Inter"/>
                          <a:sym typeface="Inter"/>
                        </a:rPr>
                        <a:t>Artifact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Event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How did this contribute to the collapse of the Soviet Union?</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2616725">
                <a:tc>
                  <a:txBody>
                    <a:bodyPr/>
                    <a:lstStyle/>
                    <a:p>
                      <a:pPr indent="0" lvl="0" marL="0" rtl="0" algn="ctr">
                        <a:spcBef>
                          <a:spcPts val="0"/>
                        </a:spcBef>
                        <a:spcAft>
                          <a:spcPts val="0"/>
                        </a:spcAft>
                        <a:buNone/>
                      </a:pPr>
                      <a:r>
                        <a:rPr lang="en" sz="1200">
                          <a:latin typeface="Inter"/>
                          <a:ea typeface="Inter"/>
                          <a:cs typeface="Inter"/>
                          <a:sym typeface="Inter"/>
                        </a:rPr>
                        <a:t>#4</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Graph on the Number of Nuclear Warhead Inventory of the Nuclear Powers, 1945 to 2014.</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graph shows the dramatic increase in nuclear warheads during the Cold War, particularly between 1960 and the mid-1980s. The Soviet Union dedicated vast resources to expanding its nuclear arsenal, competing with the United States in a costly arms race.</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enormous investment in nuclear weapons strained the Soviet economy by diverting funds from agriculture, consumer goods, and other essential sectors. This military-first spending weakened domestic stability and exposed the economic mismanagement that plagued the command economy.</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096350">
                <a:tc>
                  <a:txBody>
                    <a:bodyPr/>
                    <a:lstStyle/>
                    <a:p>
                      <a:pPr indent="0" lvl="0" marL="0" rtl="0" algn="ctr">
                        <a:spcBef>
                          <a:spcPts val="0"/>
                        </a:spcBef>
                        <a:spcAft>
                          <a:spcPts val="0"/>
                        </a:spcAft>
                        <a:buNone/>
                      </a:pPr>
                      <a:r>
                        <a:rPr lang="en" sz="1200">
                          <a:latin typeface="Inter"/>
                          <a:ea typeface="Inter"/>
                          <a:cs typeface="Inter"/>
                          <a:sym typeface="Inter"/>
                        </a:rPr>
                        <a:t>#5</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Long queues outside Soviet Shops</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photo captures long lines of Soviet citizens waiting for basic necessities due to chronic shortages of consumer goods. The image reflects the everyday hardships caused by inefficient centralized planning and failed reforms.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inability to provide food and daily essentials eroded public trust and satisfaction with the Soviet system. These visible signs of economic failure fueled widespread frustration, labor strikes, and growing pressure for reform, especially as neighboring nations began moving away from Soviet control.</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962550">
                <a:tc>
                  <a:txBody>
                    <a:bodyPr/>
                    <a:lstStyle/>
                    <a:p>
                      <a:pPr indent="0" lvl="0" marL="0" rtl="0" algn="ctr">
                        <a:spcBef>
                          <a:spcPts val="0"/>
                        </a:spcBef>
                        <a:spcAft>
                          <a:spcPts val="0"/>
                        </a:spcAft>
                        <a:buNone/>
                      </a:pPr>
                      <a:r>
                        <a:rPr lang="en" sz="1200">
                          <a:latin typeface="Inter"/>
                          <a:ea typeface="Inter"/>
                          <a:cs typeface="Inter"/>
                          <a:sym typeface="Inter"/>
                        </a:rPr>
                        <a:t>#6</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Thousands of workers rallied on Minsk's Lenin Square in April 1991.</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In 1991, thousands of workers took to Lenin Square in Minsk to protest low wages, inflation, and a deteriorating quality of life. The protests reflected a growing demand for economic and political reform from ordinary citizens.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These mass demonstrations illustrated a loss of faith in the Soviet government and rising unrest among the working class. As economic conditions worsened and reforms like perestroika failed to deliver quick relief, public pressure mounted and contributed to the Soviet Union’s eventual breakdown.</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31" name="Google Shape;131;p19"/>
          <p:cNvSpPr txBox="1"/>
          <p:nvPr/>
        </p:nvSpPr>
        <p:spPr>
          <a:xfrm>
            <a:off x="340788" y="1099675"/>
            <a:ext cx="7090800" cy="369300"/>
          </a:xfrm>
          <a:prstGeom prst="rect">
            <a:avLst/>
          </a:prstGeom>
          <a:noFill/>
          <a:ln cap="flat" cmpd="sng" w="19050">
            <a:solidFill>
              <a:srgbClr val="6484F3"/>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Directions: Using this </a:t>
            </a:r>
            <a:r>
              <a:rPr lang="en" sz="1200" u="sng">
                <a:solidFill>
                  <a:schemeClr val="hlink"/>
                </a:solidFill>
                <a:latin typeface="Halant"/>
                <a:ea typeface="Halant"/>
                <a:cs typeface="Halant"/>
                <a:sym typeface="Halant"/>
                <a:hlinkClick r:id="rId5"/>
              </a:rPr>
              <a:t>site</a:t>
            </a:r>
            <a:r>
              <a:rPr lang="en" sz="1200">
                <a:solidFill>
                  <a:schemeClr val="dk1"/>
                </a:solidFill>
                <a:latin typeface="Halant"/>
                <a:ea typeface="Halant"/>
                <a:cs typeface="Halant"/>
                <a:sym typeface="Halant"/>
              </a:rPr>
              <a:t>, complete the table below with your group. </a:t>
            </a:r>
            <a:endParaRPr sz="1200">
              <a:solidFill>
                <a:schemeClr val="dk1"/>
              </a:solidFill>
              <a:latin typeface="Halant"/>
              <a:ea typeface="Halant"/>
              <a:cs typeface="Halant"/>
              <a:sym typeface="Halan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5" name="Shape 135"/>
        <p:cNvGrpSpPr/>
        <p:nvPr/>
      </p:nvGrpSpPr>
      <p:grpSpPr>
        <a:xfrm>
          <a:off x="0" y="0"/>
          <a:ext cx="0" cy="0"/>
          <a:chOff x="0" y="0"/>
          <a:chExt cx="0" cy="0"/>
        </a:xfrm>
      </p:grpSpPr>
      <p:pic>
        <p:nvPicPr>
          <p:cNvPr id="136" name="Google Shape;136;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7" name="Google Shape;137;p20"/>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Collapse of the Soviet Union: Social Causes (Exemplar)</a:t>
            </a:r>
            <a:endParaRPr sz="1900">
              <a:latin typeface="Inter Medium"/>
              <a:ea typeface="Inter Medium"/>
              <a:cs typeface="Inter Medium"/>
              <a:sym typeface="Inter Medium"/>
            </a:endParaRPr>
          </a:p>
        </p:txBody>
      </p:sp>
      <p:pic>
        <p:nvPicPr>
          <p:cNvPr id="138" name="Google Shape;138;p20"/>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39" name="Google Shape;139;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0" name="Google Shape;140;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1" name="Google Shape;141;p20"/>
          <p:cNvGraphicFramePr/>
          <p:nvPr/>
        </p:nvGraphicFramePr>
        <p:xfrm>
          <a:off x="340888" y="1691450"/>
          <a:ext cx="3000000" cy="3000000"/>
        </p:xfrm>
        <a:graphic>
          <a:graphicData uri="http://schemas.openxmlformats.org/drawingml/2006/table">
            <a:tbl>
              <a:tblPr>
                <a:noFill/>
                <a:tableStyleId>{DB9D1F76-865E-4D0A-A36A-70F338F0F1A3}</a:tableStyleId>
              </a:tblPr>
              <a:tblGrid>
                <a:gridCol w="1396500"/>
                <a:gridCol w="2974475"/>
                <a:gridCol w="2719825"/>
              </a:tblGrid>
              <a:tr h="298450">
                <a:tc>
                  <a:txBody>
                    <a:bodyPr/>
                    <a:lstStyle/>
                    <a:p>
                      <a:pPr indent="0" lvl="0" marL="0" rtl="0" algn="ctr">
                        <a:spcBef>
                          <a:spcPts val="0"/>
                        </a:spcBef>
                        <a:spcAft>
                          <a:spcPts val="0"/>
                        </a:spcAft>
                        <a:buNone/>
                      </a:pPr>
                      <a:r>
                        <a:rPr b="1" lang="en" sz="1200">
                          <a:latin typeface="Inter"/>
                          <a:ea typeface="Inter"/>
                          <a:cs typeface="Inter"/>
                          <a:sym typeface="Inter"/>
                        </a:rPr>
                        <a:t>Artifact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Event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How did this contribute to the collapse of the Soviet Union?</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998550">
                <a:tc>
                  <a:txBody>
                    <a:bodyPr/>
                    <a:lstStyle/>
                    <a:p>
                      <a:pPr indent="0" lvl="0" marL="0" rtl="0" algn="ctr">
                        <a:spcBef>
                          <a:spcPts val="0"/>
                        </a:spcBef>
                        <a:spcAft>
                          <a:spcPts val="0"/>
                        </a:spcAft>
                        <a:buNone/>
                      </a:pPr>
                      <a:r>
                        <a:rPr lang="en" sz="1200">
                          <a:latin typeface="Inter"/>
                          <a:ea typeface="Inter"/>
                          <a:cs typeface="Inter"/>
                          <a:sym typeface="Inter"/>
                        </a:rPr>
                        <a:t>#7</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First McDonald's in Moscow, 1990</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photograph depicts the opening of the first McDonald's in Moscow in 1990, a symbolic moment in the growing exposure of Soviet citizens to Western culture. McDonald's represented the beginning of globalization in Soviet society, offering a new experience for people previously restricted from such influences.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opening of McDonald's highlighted the increasing influence of the West, leading to greater exposure to different ways of life and governance. This cultural shift created disillusionment with the Soviet system, as many citizens began to question the effectiveness and appeal of their own economic and political system in comparison to the West.</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998550">
                <a:tc>
                  <a:txBody>
                    <a:bodyPr/>
                    <a:lstStyle/>
                    <a:p>
                      <a:pPr indent="0" lvl="0" marL="0" rtl="0" algn="ctr">
                        <a:spcBef>
                          <a:spcPts val="0"/>
                        </a:spcBef>
                        <a:spcAft>
                          <a:spcPts val="0"/>
                        </a:spcAft>
                        <a:buNone/>
                      </a:pPr>
                      <a:r>
                        <a:rPr lang="en" sz="1200">
                          <a:latin typeface="Inter"/>
                          <a:ea typeface="Inter"/>
                          <a:cs typeface="Inter"/>
                          <a:sym typeface="Inter"/>
                        </a:rPr>
                        <a:t>#8</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The People's Movement of Ukraine, 1989</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In 1989, the People's Movement of Ukraine (Rukh) organized a massive demonstration in Kyiv, where nearly 2 million people protested against Soviet rule, calling for greater political freedom and autonomy. The movement was part of a broader trend of nationalist uprisings in the Soviet republics.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protests reflected growing nationalism and demands for independence, weakening the central authority of the Soviet government. As movements like this one gained momentum, they contributed to the fragmentation of the Soviet Union by inspiring other republics to seek autonomy, ultimately destabilizing the union and leading to its dissolution.</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998550">
                <a:tc>
                  <a:txBody>
                    <a:bodyPr/>
                    <a:lstStyle/>
                    <a:p>
                      <a:pPr indent="0" lvl="0" marL="0" rtl="0" algn="ctr">
                        <a:spcBef>
                          <a:spcPts val="0"/>
                        </a:spcBef>
                        <a:spcAft>
                          <a:spcPts val="0"/>
                        </a:spcAft>
                        <a:buNone/>
                      </a:pPr>
                      <a:r>
                        <a:rPr lang="en" sz="1200">
                          <a:latin typeface="Inter"/>
                          <a:ea typeface="Inter"/>
                          <a:cs typeface="Inter"/>
                          <a:sym typeface="Inter"/>
                        </a:rPr>
                        <a:t>#9</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Soviet Troops leaving Poland, 1993.</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photograph shows Soviet troops leaving Poland on September 18, 1993, marking the end of Soviet military presence in the country. The withdrawal was symbolic of the shifting power dynamics in Eastern Europe as former Soviet satellite states moved toward independence.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departure of Soviet troops from Poland marked the weakening of Soviet control over Eastern Europe, signaling the end of the Iron Curtain. As more Eastern European nations gained independence, this further reduced the power and influence of the Soviet Union, contributing to its eventual collapse as republics within the USSR sought similar autonomy.</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42" name="Google Shape;142;p20"/>
          <p:cNvSpPr txBox="1"/>
          <p:nvPr/>
        </p:nvSpPr>
        <p:spPr>
          <a:xfrm>
            <a:off x="340788" y="1099675"/>
            <a:ext cx="7090800" cy="415500"/>
          </a:xfrm>
          <a:prstGeom prst="rect">
            <a:avLst/>
          </a:prstGeom>
          <a:noFill/>
          <a:ln cap="flat" cmpd="sng" w="19050">
            <a:solidFill>
              <a:srgbClr val="6484F3"/>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Directions: Using this </a:t>
            </a:r>
            <a:r>
              <a:rPr lang="en" sz="1500" u="sng">
                <a:solidFill>
                  <a:schemeClr val="hlink"/>
                </a:solidFill>
                <a:latin typeface="Halant"/>
                <a:ea typeface="Halant"/>
                <a:cs typeface="Halant"/>
                <a:sym typeface="Halant"/>
                <a:hlinkClick r:id="rId5"/>
              </a:rPr>
              <a:t>site</a:t>
            </a:r>
            <a:r>
              <a:rPr lang="en" sz="1500">
                <a:solidFill>
                  <a:schemeClr val="dk1"/>
                </a:solidFill>
                <a:latin typeface="Halant"/>
                <a:ea typeface="Halant"/>
                <a:cs typeface="Halant"/>
                <a:sym typeface="Halant"/>
              </a:rPr>
              <a:t>, complete the table below with your group. </a:t>
            </a:r>
            <a:endParaRPr sz="1500">
              <a:solidFill>
                <a:schemeClr val="dk1"/>
              </a:solidFill>
              <a:latin typeface="Halant"/>
              <a:ea typeface="Halant"/>
              <a:cs typeface="Halant"/>
              <a:sym typeface="Halan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1"/>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Inter"/>
                <a:ea typeface="Inter"/>
                <a:cs typeface="Inter"/>
                <a:sym typeface="Inter"/>
              </a:rPr>
              <a:t>Historical Pathologist: Autopsy Report (Exemplar)</a:t>
            </a:r>
            <a:endParaRPr sz="1900">
              <a:solidFill>
                <a:schemeClr val="dk1"/>
              </a:solidFill>
              <a:latin typeface="Inter"/>
              <a:ea typeface="Inter"/>
              <a:cs typeface="Inter"/>
              <a:sym typeface="Inter"/>
            </a:endParaRPr>
          </a:p>
        </p:txBody>
      </p:sp>
      <p:pic>
        <p:nvPicPr>
          <p:cNvPr id="148" name="Google Shape;148;p21"/>
          <p:cNvPicPr preferRelativeResize="0"/>
          <p:nvPr/>
        </p:nvPicPr>
        <p:blipFill>
          <a:blip r:embed="rId3">
            <a:alphaModFix/>
          </a:blip>
          <a:stretch>
            <a:fillRect/>
          </a:stretch>
        </p:blipFill>
        <p:spPr>
          <a:xfrm>
            <a:off x="290897" y="163672"/>
            <a:ext cx="630865" cy="261602"/>
          </a:xfrm>
          <a:prstGeom prst="rect">
            <a:avLst/>
          </a:prstGeom>
          <a:noFill/>
          <a:ln>
            <a:noFill/>
          </a:ln>
        </p:spPr>
      </p:pic>
      <p:sp>
        <p:nvSpPr>
          <p:cNvPr id="149" name="Google Shape;149;p21"/>
          <p:cNvSpPr txBox="1"/>
          <p:nvPr/>
        </p:nvSpPr>
        <p:spPr>
          <a:xfrm>
            <a:off x="349175" y="804050"/>
            <a:ext cx="7091400" cy="67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 autopsy is a </a:t>
            </a:r>
            <a:r>
              <a:rPr lang="en" sz="1200">
                <a:solidFill>
                  <a:schemeClr val="dk1"/>
                </a:solidFill>
                <a:highlight>
                  <a:srgbClr val="FFFFFF"/>
                </a:highlight>
                <a:latin typeface="Halant"/>
                <a:ea typeface="Halant"/>
                <a:cs typeface="Halant"/>
                <a:sym typeface="Halant"/>
              </a:rPr>
              <a:t>postmortem examination to discover the cause of death or the extent of disease. </a:t>
            </a:r>
            <a:r>
              <a:rPr lang="en" sz="1200">
                <a:solidFill>
                  <a:schemeClr val="dk1"/>
                </a:solidFill>
                <a:latin typeface="Halant"/>
                <a:ea typeface="Halant"/>
                <a:cs typeface="Halant"/>
                <a:sym typeface="Halant"/>
              </a:rPr>
              <a:t>Using what you have learned, complete the Autopsy Report below.</a:t>
            </a:r>
            <a:endParaRPr sz="1200">
              <a:solidFill>
                <a:schemeClr val="dk1"/>
              </a:solidFill>
              <a:latin typeface="Halant"/>
              <a:ea typeface="Halant"/>
              <a:cs typeface="Halant"/>
              <a:sym typeface="Halant"/>
            </a:endParaRPr>
          </a:p>
        </p:txBody>
      </p:sp>
      <p:graphicFrame>
        <p:nvGraphicFramePr>
          <p:cNvPr id="150" name="Google Shape;150;p21"/>
          <p:cNvGraphicFramePr/>
          <p:nvPr/>
        </p:nvGraphicFramePr>
        <p:xfrm>
          <a:off x="406450" y="1375413"/>
          <a:ext cx="3000000" cy="3000000"/>
        </p:xfrm>
        <a:graphic>
          <a:graphicData uri="http://schemas.openxmlformats.org/drawingml/2006/table">
            <a:tbl>
              <a:tblPr>
                <a:noFill/>
                <a:tableStyleId>{DB9D1F76-865E-4D0A-A36A-70F338F0F1A3}</a:tableStyleId>
              </a:tblPr>
              <a:tblGrid>
                <a:gridCol w="2219325"/>
                <a:gridCol w="4638675"/>
              </a:tblGrid>
              <a:tr h="223550">
                <a:tc>
                  <a:txBody>
                    <a:bodyPr/>
                    <a:lstStyle/>
                    <a:p>
                      <a:pPr indent="0" lvl="0" marL="0" rtl="0" algn="l">
                        <a:spcBef>
                          <a:spcPts val="0"/>
                        </a:spcBef>
                        <a:spcAft>
                          <a:spcPts val="0"/>
                        </a:spcAft>
                        <a:buNone/>
                      </a:pPr>
                      <a:r>
                        <a:rPr b="1" lang="en" sz="1200">
                          <a:latin typeface="Inter"/>
                          <a:ea typeface="Inter"/>
                          <a:cs typeface="Inter"/>
                          <a:sym typeface="Inter"/>
                        </a:rPr>
                        <a:t>Name of the Deceased</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Soviet Union (USSR)</a:t>
                      </a:r>
                      <a:endParaRPr sz="1200">
                        <a:latin typeface="Inter"/>
                        <a:ea typeface="Inter"/>
                        <a:cs typeface="Inter"/>
                        <a:sym typeface="Inter"/>
                      </a:endParaRPr>
                    </a:p>
                  </a:txBody>
                  <a:tcPr marT="91425" marB="91425" marR="91425" marL="91425"/>
                </a:tc>
              </a:tr>
              <a:tr h="223550">
                <a:tc>
                  <a:txBody>
                    <a:bodyPr/>
                    <a:lstStyle/>
                    <a:p>
                      <a:pPr indent="0" lvl="0" marL="0" rtl="0" algn="l">
                        <a:spcBef>
                          <a:spcPts val="0"/>
                        </a:spcBef>
                        <a:spcAft>
                          <a:spcPts val="0"/>
                        </a:spcAft>
                        <a:buNone/>
                      </a:pPr>
                      <a:r>
                        <a:rPr b="1" lang="en" sz="1200">
                          <a:latin typeface="Inter"/>
                          <a:ea typeface="Inter"/>
                          <a:cs typeface="Inter"/>
                          <a:sym typeface="Inter"/>
                        </a:rPr>
                        <a:t>Date of Death</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1991</a:t>
                      </a:r>
                      <a:endParaRPr b="1" sz="1200">
                        <a:solidFill>
                          <a:srgbClr val="E95C3D"/>
                        </a:solidFill>
                        <a:latin typeface="Inter"/>
                        <a:ea typeface="Inter"/>
                        <a:cs typeface="Inter"/>
                        <a:sym typeface="Inter"/>
                      </a:endParaRPr>
                    </a:p>
                  </a:txBody>
                  <a:tcPr marT="91425" marB="91425" marR="91425" marL="91425"/>
                </a:tc>
              </a:tr>
              <a:tr h="100000">
                <a:tc>
                  <a:txBody>
                    <a:bodyPr/>
                    <a:lstStyle/>
                    <a:p>
                      <a:pPr indent="0" lvl="0" marL="0" rtl="0" algn="l">
                        <a:spcBef>
                          <a:spcPts val="0"/>
                        </a:spcBef>
                        <a:spcAft>
                          <a:spcPts val="0"/>
                        </a:spcAft>
                        <a:buNone/>
                      </a:pPr>
                      <a:r>
                        <a:rPr b="1" lang="en" sz="1200">
                          <a:latin typeface="Inter"/>
                          <a:ea typeface="Inter"/>
                          <a:cs typeface="Inter"/>
                          <a:sym typeface="Inter"/>
                        </a:rPr>
                        <a:t>Age at Time of Death</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a:t>
                      </a:r>
                      <a:r>
                        <a:rPr b="1" lang="en" sz="1200" u="sng">
                          <a:solidFill>
                            <a:srgbClr val="E95C3D"/>
                          </a:solidFill>
                          <a:latin typeface="Inter"/>
                          <a:ea typeface="Inter"/>
                          <a:cs typeface="Inter"/>
                          <a:sym typeface="Inter"/>
                        </a:rPr>
                        <a:t>69</a:t>
                      </a:r>
                      <a:r>
                        <a:rPr lang="en" sz="1200">
                          <a:latin typeface="Inter"/>
                          <a:ea typeface="Inter"/>
                          <a:cs typeface="Inter"/>
                          <a:sym typeface="Inter"/>
                        </a:rPr>
                        <a:t> years (Born 1922)</a:t>
                      </a:r>
                      <a:endParaRPr sz="1200">
                        <a:latin typeface="Inter"/>
                        <a:ea typeface="Inter"/>
                        <a:cs typeface="Inter"/>
                        <a:sym typeface="Inter"/>
                      </a:endParaRPr>
                    </a:p>
                  </a:txBody>
                  <a:tcPr marT="91425" marB="91425" marR="91425" marL="91425"/>
                </a:tc>
              </a:tr>
            </a:tbl>
          </a:graphicData>
        </a:graphic>
      </p:graphicFrame>
      <p:pic>
        <p:nvPicPr>
          <p:cNvPr id="151" name="Google Shape;151;p21"/>
          <p:cNvPicPr preferRelativeResize="0"/>
          <p:nvPr/>
        </p:nvPicPr>
        <p:blipFill rotWithShape="1">
          <a:blip r:embed="rId4">
            <a:alphaModFix/>
          </a:blip>
          <a:srcRect b="0" l="0" r="45720" t="45079"/>
          <a:stretch/>
        </p:blipFill>
        <p:spPr>
          <a:xfrm>
            <a:off x="406438" y="2587325"/>
            <a:ext cx="2921850" cy="3284825"/>
          </a:xfrm>
          <a:prstGeom prst="rect">
            <a:avLst/>
          </a:prstGeom>
          <a:noFill/>
          <a:ln>
            <a:noFill/>
          </a:ln>
        </p:spPr>
      </p:pic>
      <p:graphicFrame>
        <p:nvGraphicFramePr>
          <p:cNvPr id="152" name="Google Shape;152;p21"/>
          <p:cNvGraphicFramePr/>
          <p:nvPr/>
        </p:nvGraphicFramePr>
        <p:xfrm>
          <a:off x="3749725" y="2620463"/>
          <a:ext cx="3000000" cy="3000000"/>
        </p:xfrm>
        <a:graphic>
          <a:graphicData uri="http://schemas.openxmlformats.org/drawingml/2006/table">
            <a:tbl>
              <a:tblPr>
                <a:noFill/>
                <a:tableStyleId>{DB9D1F76-865E-4D0A-A36A-70F338F0F1A3}</a:tableStyleId>
              </a:tblPr>
              <a:tblGrid>
                <a:gridCol w="3514725"/>
              </a:tblGrid>
              <a:tr h="1028200">
                <a:tc>
                  <a:txBody>
                    <a:bodyPr/>
                    <a:lstStyle/>
                    <a:p>
                      <a:pPr indent="0" lvl="0" marL="0" rtl="0" algn="ctr">
                        <a:spcBef>
                          <a:spcPts val="0"/>
                        </a:spcBef>
                        <a:spcAft>
                          <a:spcPts val="0"/>
                        </a:spcAft>
                        <a:buNone/>
                      </a:pPr>
                      <a:r>
                        <a:rPr b="1" lang="en" sz="1300">
                          <a:latin typeface="Inter"/>
                          <a:ea typeface="Inter"/>
                          <a:cs typeface="Inter"/>
                          <a:sym typeface="Inter"/>
                        </a:rPr>
                        <a:t>Causes of Death</a:t>
                      </a:r>
                      <a:endParaRPr b="1" sz="1300">
                        <a:latin typeface="Inter"/>
                        <a:ea typeface="Inter"/>
                        <a:cs typeface="Inter"/>
                        <a:sym typeface="Inter"/>
                      </a:endParaRPr>
                    </a:p>
                    <a:p>
                      <a:pPr indent="0" lvl="0" marL="0" rtl="0" algn="ctr">
                        <a:spcBef>
                          <a:spcPts val="0"/>
                        </a:spcBef>
                        <a:spcAft>
                          <a:spcPts val="0"/>
                        </a:spcAft>
                        <a:buNone/>
                      </a:pPr>
                      <a:r>
                        <a:rPr i="1" lang="en" sz="1100">
                          <a:latin typeface="Inter"/>
                          <a:ea typeface="Inter"/>
                          <a:cs typeface="Inter"/>
                          <a:sym typeface="Inter"/>
                        </a:rPr>
                        <a:t>Based on your investigation, what political, economic, and social conditions might have contributed to the Soviet Union’s collapse? </a:t>
                      </a:r>
                      <a:r>
                        <a:rPr b="1" i="1" lang="en" sz="1100">
                          <a:latin typeface="Inter"/>
                          <a:ea typeface="Inter"/>
                          <a:cs typeface="Inter"/>
                          <a:sym typeface="Inter"/>
                        </a:rPr>
                        <a:t>Include a 1-2 sentence explanation.</a:t>
                      </a:r>
                      <a:endParaRPr b="1" i="1" sz="11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76915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Political:</a:t>
                      </a:r>
                      <a:r>
                        <a:rPr b="1" lang="en" sz="1200">
                          <a:solidFill>
                            <a:srgbClr val="E06666"/>
                          </a:solidFill>
                          <a:latin typeface="Inter"/>
                          <a:ea typeface="Inter"/>
                          <a:cs typeface="Inter"/>
                          <a:sym typeface="Inter"/>
                        </a:rPr>
                        <a:t> </a:t>
                      </a:r>
                      <a:endParaRPr b="1" sz="1200">
                        <a:solidFill>
                          <a:srgbClr val="E06666"/>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Soviet leadership, particularly under Gorbachev, faced increasing difficulty maintaining control over the republics as nationalism and demands for autonomy grew.</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6915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Economic: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Soviet economy stagnated in the 1970s and 1980s due to inefficiency, poor central planning, and over-reliance on military and space industries, which led to food shortages, lack of consumer goods, and a decline in living standards.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6915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Social:</a:t>
                      </a:r>
                      <a:r>
                        <a:rPr b="1" lang="en" sz="1200">
                          <a:solidFill>
                            <a:srgbClr val="E06666"/>
                          </a:solidFill>
                          <a:latin typeface="Inter"/>
                          <a:ea typeface="Inter"/>
                          <a:cs typeface="Inter"/>
                          <a:sym typeface="Inter"/>
                        </a:rPr>
                        <a:t> </a:t>
                      </a:r>
                      <a:endParaRPr b="1" sz="1200">
                        <a:solidFill>
                          <a:srgbClr val="E06666"/>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Soviet Union was made up of diverse republics and ethnic groups, many of whom felt oppressed by the Russian majority. Nationalist movements grew stronger as republics like Ukraine, the Baltic States, and others demanded greater autonomy or independence.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53" name="Google Shape;153;p21"/>
          <p:cNvGraphicFramePr/>
          <p:nvPr/>
        </p:nvGraphicFramePr>
        <p:xfrm>
          <a:off x="406450" y="5872150"/>
          <a:ext cx="3000000" cy="3000000"/>
        </p:xfrm>
        <a:graphic>
          <a:graphicData uri="http://schemas.openxmlformats.org/drawingml/2006/table">
            <a:tbl>
              <a:tblPr>
                <a:noFill/>
                <a:tableStyleId>{DB9D1F76-865E-4D0A-A36A-70F338F0F1A3}</a:tableStyleId>
              </a:tblPr>
              <a:tblGrid>
                <a:gridCol w="3178375"/>
              </a:tblGrid>
              <a:tr h="795250">
                <a:tc>
                  <a:txBody>
                    <a:bodyPr/>
                    <a:lstStyle/>
                    <a:p>
                      <a:pPr indent="0" lvl="0" marL="0" rtl="0" algn="ctr">
                        <a:spcBef>
                          <a:spcPts val="0"/>
                        </a:spcBef>
                        <a:spcAft>
                          <a:spcPts val="0"/>
                        </a:spcAft>
                        <a:buNone/>
                      </a:pPr>
                      <a:r>
                        <a:rPr b="1" lang="en" sz="1300">
                          <a:latin typeface="Inter"/>
                          <a:ea typeface="Inter"/>
                          <a:cs typeface="Inter"/>
                          <a:sym typeface="Inter"/>
                        </a:rPr>
                        <a:t>Immediate Cause of Death</a:t>
                      </a:r>
                      <a:endParaRPr b="1" sz="1300">
                        <a:latin typeface="Inter"/>
                        <a:ea typeface="Inter"/>
                        <a:cs typeface="Inter"/>
                        <a:sym typeface="Inter"/>
                      </a:endParaRPr>
                    </a:p>
                    <a:p>
                      <a:pPr indent="0" lvl="0" marL="0" rtl="0" algn="ctr">
                        <a:spcBef>
                          <a:spcPts val="0"/>
                        </a:spcBef>
                        <a:spcAft>
                          <a:spcPts val="0"/>
                        </a:spcAft>
                        <a:buNone/>
                      </a:pPr>
                      <a:r>
                        <a:rPr i="1" lang="en" sz="1100">
                          <a:latin typeface="Inter"/>
                          <a:ea typeface="Inter"/>
                          <a:cs typeface="Inter"/>
                          <a:sym typeface="Inter"/>
                        </a:rPr>
                        <a:t>What do you believe was the immediate cause of death? Explain your answer. </a:t>
                      </a:r>
                      <a:endParaRPr i="1" sz="1100">
                        <a:latin typeface="Inter"/>
                        <a:ea typeface="Inter"/>
                        <a:cs typeface="Inter"/>
                        <a:sym typeface="Inter"/>
                      </a:endParaRPr>
                    </a:p>
                  </a:txBody>
                  <a:tcPr marT="91425" marB="91425" marR="91425" marL="91425"/>
                </a:tc>
              </a:tr>
              <a:tr h="2852575">
                <a:tc>
                  <a:txBody>
                    <a:bodyPr/>
                    <a:lstStyle/>
                    <a:p>
                      <a:pPr indent="0" lvl="0" marL="0" rtl="0" algn="l">
                        <a:spcBef>
                          <a:spcPts val="0"/>
                        </a:spcBef>
                        <a:spcAft>
                          <a:spcPts val="0"/>
                        </a:spcAft>
                        <a:buNone/>
                      </a:pPr>
                      <a:r>
                        <a:rPr b="1" lang="en" sz="1150">
                          <a:solidFill>
                            <a:srgbClr val="E95C3D"/>
                          </a:solidFill>
                          <a:latin typeface="Inter"/>
                          <a:ea typeface="Inter"/>
                          <a:cs typeface="Inter"/>
                          <a:sym typeface="Inter"/>
                        </a:rPr>
                        <a:t>The coup attempt in August 1991 was the immediate cause of the Soviet Union’s collapse. Hardline Communist Party members attempted to seize control, but their failure exposed the deep fractures within the government and military. This attempt highlighted the Soviet Union's weakening leadership and the loss of public support for the Communist Party. Although the coup was unsuccessful, it was a turning point—Boris Yeltsin’s resistance to the coup and the subsequent push for independence by various republics further accelerated the breakdown of the Soviet Union.</a:t>
                      </a:r>
                      <a:endParaRPr>
                        <a:solidFill>
                          <a:srgbClr val="E95C3D"/>
                        </a:solidFill>
                      </a:endParaRPr>
                    </a:p>
                  </a:txBody>
                  <a:tcPr marT="91425" marB="91425" marR="91425" marL="91425"/>
                </a:tc>
              </a:tr>
            </a:tbl>
          </a:graphicData>
        </a:graphic>
      </p:graphicFrame>
      <p:sp>
        <p:nvSpPr>
          <p:cNvPr id="154" name="Google Shape;154;p21"/>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5" name="Google Shape;155;p21"/>
          <p:cNvPicPr preferRelativeResize="0"/>
          <p:nvPr/>
        </p:nvPicPr>
        <p:blipFill>
          <a:blip r:embed="rId5">
            <a:alphaModFix/>
          </a:blip>
          <a:stretch>
            <a:fillRect/>
          </a:stretch>
        </p:blipFill>
        <p:spPr>
          <a:xfrm>
            <a:off x="402969" y="9712396"/>
            <a:ext cx="257457" cy="257457"/>
          </a:xfrm>
          <a:prstGeom prst="rect">
            <a:avLst/>
          </a:prstGeom>
          <a:noFill/>
          <a:ln>
            <a:noFill/>
          </a:ln>
        </p:spPr>
      </p:pic>
      <p:sp>
        <p:nvSpPr>
          <p:cNvPr id="156" name="Google Shape;156;p21"/>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